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8.jpg" ContentType="image/gif"/>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312" r:id="rId3"/>
    <p:sldId id="318" r:id="rId4"/>
    <p:sldId id="301" r:id="rId5"/>
    <p:sldId id="319" r:id="rId6"/>
    <p:sldId id="306" r:id="rId7"/>
    <p:sldId id="292" r:id="rId8"/>
    <p:sldId id="293" r:id="rId9"/>
    <p:sldId id="302" r:id="rId10"/>
    <p:sldId id="303" r:id="rId11"/>
    <p:sldId id="304" r:id="rId12"/>
    <p:sldId id="305" r:id="rId13"/>
    <p:sldId id="282" r:id="rId14"/>
    <p:sldId id="281" r:id="rId15"/>
    <p:sldId id="294" r:id="rId16"/>
    <p:sldId id="313" r:id="rId17"/>
    <p:sldId id="289" r:id="rId18"/>
    <p:sldId id="320" r:id="rId19"/>
    <p:sldId id="321" r:id="rId20"/>
    <p:sldId id="322" r:id="rId21"/>
    <p:sldId id="307" r:id="rId22"/>
    <p:sldId id="317" r:id="rId23"/>
    <p:sldId id="316" r:id="rId24"/>
    <p:sldId id="308" r:id="rId25"/>
    <p:sldId id="310" r:id="rId26"/>
    <p:sldId id="290" r:id="rId27"/>
    <p:sldId id="315" r:id="rId28"/>
    <p:sldId id="261"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01" autoAdjust="0"/>
    <p:restoredTop sz="85510" autoAdjust="0"/>
  </p:normalViewPr>
  <p:slideViewPr>
    <p:cSldViewPr snapToGrid="0">
      <p:cViewPr varScale="1">
        <p:scale>
          <a:sx n="77" d="100"/>
          <a:sy n="77" d="100"/>
        </p:scale>
        <p:origin x="103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960D7D-6452-4AF5-B4B2-B787A451F2B9}" type="datetimeFigureOut">
              <a:rPr lang="en-US" smtClean="0"/>
              <a:t>4/16/2017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0F1653-E4D1-421D-B614-D6B82F313AEE}" type="slidenum">
              <a:rPr lang="en-US" smtClean="0"/>
              <a:t>‹#›</a:t>
            </a:fld>
            <a:endParaRPr lang="en-US"/>
          </a:p>
        </p:txBody>
      </p:sp>
    </p:spTree>
    <p:extLst>
      <p:ext uri="{BB962C8B-B14F-4D97-AF65-F5344CB8AC3E}">
        <p14:creationId xmlns:p14="http://schemas.microsoft.com/office/powerpoint/2010/main" val="224596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800" baseline="0" dirty="0"/>
              <a:t>Russia tried to promote trump</a:t>
            </a:r>
          </a:p>
          <a:p>
            <a:pPr marL="0" indent="0">
              <a:buFontTx/>
              <a:buNone/>
            </a:pPr>
            <a:r>
              <a:rPr lang="en-US" sz="800" baseline="0" dirty="0"/>
              <a:t>Isis</a:t>
            </a:r>
          </a:p>
          <a:p>
            <a:pPr marL="0" indent="0">
              <a:buFontTx/>
              <a:buNone/>
            </a:pPr>
            <a:r>
              <a:rPr lang="en-US" sz="800" baseline="0" dirty="0"/>
              <a:t>North </a:t>
            </a:r>
            <a:r>
              <a:rPr lang="en-US" sz="800" baseline="0" dirty="0" err="1"/>
              <a:t>korea</a:t>
            </a:r>
            <a:r>
              <a:rPr lang="en-US" sz="800" baseline="0" dirty="0"/>
              <a:t> attacked </a:t>
            </a:r>
            <a:r>
              <a:rPr lang="en-US" sz="800" baseline="0" dirty="0" err="1"/>
              <a:t>sony</a:t>
            </a:r>
            <a:r>
              <a:rPr lang="en-US" sz="800" baseline="0" dirty="0"/>
              <a:t> entertainment, as a payback for leasing ‘the interview’</a:t>
            </a:r>
          </a:p>
          <a:p>
            <a:pPr marL="0" indent="0">
              <a:buFontTx/>
              <a:buNone/>
            </a:pPr>
            <a:r>
              <a:rPr lang="en-US" sz="800" baseline="0" dirty="0"/>
              <a:t>Dos attack</a:t>
            </a:r>
          </a:p>
          <a:p>
            <a:pPr marL="0" indent="0">
              <a:buFontTx/>
              <a:buNone/>
            </a:pPr>
            <a:r>
              <a:rPr lang="en-US" sz="800" baseline="0" dirty="0"/>
              <a:t>Identity theft-credit cards, </a:t>
            </a:r>
            <a:r>
              <a:rPr lang="en-US" sz="800" baseline="0" dirty="0" err="1"/>
              <a:t>ssn</a:t>
            </a:r>
            <a:r>
              <a:rPr lang="en-US" sz="800" baseline="0" dirty="0"/>
              <a:t> faking</a:t>
            </a:r>
          </a:p>
        </p:txBody>
      </p:sp>
      <p:sp>
        <p:nvSpPr>
          <p:cNvPr id="4" name="Slide Number Placeholder 3"/>
          <p:cNvSpPr>
            <a:spLocks noGrp="1"/>
          </p:cNvSpPr>
          <p:nvPr>
            <p:ph type="sldNum" sz="quarter" idx="10"/>
          </p:nvPr>
        </p:nvSpPr>
        <p:spPr/>
        <p:txBody>
          <a:bodyPr/>
          <a:lstStyle/>
          <a:p>
            <a:fld id="{21E6A955-3B30-4466-93C0-C0A02166857D}" type="slidenum">
              <a:rPr lang="en-US" smtClean="0"/>
              <a:t>3</a:t>
            </a:fld>
            <a:endParaRPr lang="en-US"/>
          </a:p>
        </p:txBody>
      </p:sp>
    </p:spTree>
    <p:extLst>
      <p:ext uri="{BB962C8B-B14F-4D97-AF65-F5344CB8AC3E}">
        <p14:creationId xmlns:p14="http://schemas.microsoft.com/office/powerpoint/2010/main" val="2088435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publicly known exploits which leverages this</a:t>
            </a:r>
          </a:p>
          <a:p>
            <a:r>
              <a:rPr lang="en-US" dirty="0"/>
              <a:t>demonstrates how threat warnings gathered from the darknet can provide valuable information for security professionals</a:t>
            </a:r>
          </a:p>
        </p:txBody>
      </p:sp>
      <p:sp>
        <p:nvSpPr>
          <p:cNvPr id="4" name="Slide Number Placeholder 3"/>
          <p:cNvSpPr>
            <a:spLocks noGrp="1"/>
          </p:cNvSpPr>
          <p:nvPr>
            <p:ph type="sldNum" sz="quarter" idx="10"/>
          </p:nvPr>
        </p:nvSpPr>
        <p:spPr/>
        <p:txBody>
          <a:bodyPr/>
          <a:lstStyle/>
          <a:p>
            <a:fld id="{AF0F1653-E4D1-421D-B614-D6B82F313AEE}" type="slidenum">
              <a:rPr lang="en-US" smtClean="0"/>
              <a:t>6</a:t>
            </a:fld>
            <a:endParaRPr lang="en-US"/>
          </a:p>
        </p:txBody>
      </p:sp>
    </p:spTree>
    <p:extLst>
      <p:ext uri="{BB962C8B-B14F-4D97-AF65-F5344CB8AC3E}">
        <p14:creationId xmlns:p14="http://schemas.microsoft.com/office/powerpoint/2010/main" val="4126533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depicts how huge</a:t>
            </a:r>
            <a:r>
              <a:rPr lang="en-US" baseline="0" dirty="0"/>
              <a:t> is their </a:t>
            </a:r>
            <a:r>
              <a:rPr lang="en-US" dirty="0"/>
              <a:t>revenue</a:t>
            </a:r>
          </a:p>
        </p:txBody>
      </p:sp>
      <p:sp>
        <p:nvSpPr>
          <p:cNvPr id="4" name="Slide Number Placeholder 3"/>
          <p:cNvSpPr>
            <a:spLocks noGrp="1"/>
          </p:cNvSpPr>
          <p:nvPr>
            <p:ph type="sldNum" sz="quarter" idx="10"/>
          </p:nvPr>
        </p:nvSpPr>
        <p:spPr/>
        <p:txBody>
          <a:bodyPr/>
          <a:lstStyle/>
          <a:p>
            <a:fld id="{AF0F1653-E4D1-421D-B614-D6B82F313AEE}" type="slidenum">
              <a:rPr lang="en-US" smtClean="0"/>
              <a:t>9</a:t>
            </a:fld>
            <a:endParaRPr lang="en-US"/>
          </a:p>
        </p:txBody>
      </p:sp>
    </p:spTree>
    <p:extLst>
      <p:ext uri="{BB962C8B-B14F-4D97-AF65-F5344CB8AC3E}">
        <p14:creationId xmlns:p14="http://schemas.microsoft.com/office/powerpoint/2010/main" val="3803836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Platform for communication.</a:t>
            </a:r>
          </a:p>
          <a:p>
            <a:r>
              <a:rPr lang="en-US" dirty="0"/>
              <a:t>Community of like minded </a:t>
            </a:r>
            <a:r>
              <a:rPr lang="en-US" dirty="0" err="1"/>
              <a:t>ppl</a:t>
            </a:r>
            <a:r>
              <a:rPr lang="en-US" dirty="0"/>
              <a:t>.</a:t>
            </a:r>
            <a:r>
              <a:rPr lang="en-US" baseline="0" dirty="0"/>
              <a:t> </a:t>
            </a:r>
          </a:p>
          <a:p>
            <a:r>
              <a:rPr lang="en-US" baseline="0" dirty="0"/>
              <a:t>Can communicate Regardless of their physical location..</a:t>
            </a:r>
          </a:p>
          <a:p>
            <a:endParaRPr lang="en-US" dirty="0"/>
          </a:p>
        </p:txBody>
      </p:sp>
      <p:sp>
        <p:nvSpPr>
          <p:cNvPr id="4" name="Slide Number Placeholder 3"/>
          <p:cNvSpPr>
            <a:spLocks noGrp="1"/>
          </p:cNvSpPr>
          <p:nvPr>
            <p:ph type="sldNum" sz="quarter" idx="10"/>
          </p:nvPr>
        </p:nvSpPr>
        <p:spPr/>
        <p:txBody>
          <a:bodyPr/>
          <a:lstStyle/>
          <a:p>
            <a:fld id="{AF0F1653-E4D1-421D-B614-D6B82F313AEE}" type="slidenum">
              <a:rPr lang="en-US" smtClean="0"/>
              <a:t>12</a:t>
            </a:fld>
            <a:endParaRPr lang="en-US"/>
          </a:p>
        </p:txBody>
      </p:sp>
    </p:spTree>
    <p:extLst>
      <p:ext uri="{BB962C8B-B14F-4D97-AF65-F5344CB8AC3E}">
        <p14:creationId xmlns:p14="http://schemas.microsoft.com/office/powerpoint/2010/main" val="285611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0F1653-E4D1-421D-B614-D6B82F313AEE}" type="slidenum">
              <a:rPr lang="en-US" smtClean="0"/>
              <a:t>13</a:t>
            </a:fld>
            <a:endParaRPr lang="en-US"/>
          </a:p>
        </p:txBody>
      </p:sp>
    </p:spTree>
    <p:extLst>
      <p:ext uri="{BB962C8B-B14F-4D97-AF65-F5344CB8AC3E}">
        <p14:creationId xmlns:p14="http://schemas.microsoft.com/office/powerpoint/2010/main" val="3513865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Content (no 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2"/>
          <p:cNvSpPr>
            <a:spLocks noGrp="1"/>
          </p:cNvSpPr>
          <p:nvPr>
            <p:ph idx="1"/>
          </p:nvPr>
        </p:nvSpPr>
        <p:spPr>
          <a:xfrm>
            <a:off x="457200" y="1298141"/>
            <a:ext cx="11277600" cy="4933325"/>
          </a:xfrm>
        </p:spPr>
        <p:txBody>
          <a:bodyPr/>
          <a:lstStyle>
            <a:lvl1pPr marL="376757" indent="-376757">
              <a:buClr>
                <a:schemeClr val="accent1"/>
              </a:buClr>
              <a:buFont typeface="Arial" pitchFamily="34" charset="0"/>
              <a:buChar char="•"/>
              <a:defRPr>
                <a:solidFill>
                  <a:schemeClr val="accent3">
                    <a:lumMod val="50000"/>
                  </a:schemeClr>
                </a:solidFill>
              </a:defRPr>
            </a:lvl1pPr>
            <a:lvl2pPr marL="990575" indent="-380990">
              <a:buClr>
                <a:schemeClr val="accent1"/>
              </a:buClr>
              <a:buFont typeface="Arial" pitchFamily="34" charset="0"/>
              <a:buChar char="•"/>
              <a:defRPr>
                <a:solidFill>
                  <a:schemeClr val="accent3">
                    <a:lumMod val="50000"/>
                  </a:schemeClr>
                </a:solidFill>
              </a:defRPr>
            </a:lvl2pPr>
            <a:lvl3pPr marL="1523962" indent="-304792">
              <a:buClr>
                <a:schemeClr val="accent1"/>
              </a:buClr>
              <a:buFont typeface="Arial" pitchFamily="34" charset="0"/>
              <a:buChar char="•"/>
              <a:defRPr>
                <a:solidFill>
                  <a:schemeClr val="accent3">
                    <a:lumMod val="50000"/>
                  </a:schemeClr>
                </a:solidFill>
              </a:defRPr>
            </a:lvl3pPr>
            <a:lvl4pPr marL="2133547" indent="-304792">
              <a:buClr>
                <a:schemeClr val="accent1"/>
              </a:buClr>
              <a:buFont typeface="Arial" pitchFamily="34" charset="0"/>
              <a:buChar char="•"/>
              <a:defRPr>
                <a:solidFill>
                  <a:schemeClr val="accent3">
                    <a:lumMod val="50000"/>
                  </a:schemeClr>
                </a:solidFill>
              </a:defRPr>
            </a:lvl4pPr>
            <a:lvl5pPr marL="2743131" indent="-304792">
              <a:buClr>
                <a:schemeClr val="accent1"/>
              </a:buClr>
              <a:buFont typeface="Arial" pitchFamily="34" charset="0"/>
              <a:buChar char="•"/>
              <a:defRPr>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546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4/16/2017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4/16/2017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4/16/2017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4/16/2017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4/16/2017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4/16/2017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4/16/2017</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 id="2147483668"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Statistics" TargetMode="External"/><Relationship Id="rId2" Type="http://schemas.openxmlformats.org/officeDocument/2006/relationships/hyperlink" Target="https://en.wikipedia.org/wiki/Probability_theory"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en.wikipedia.org/wiki/Event_(probability_theory)" TargetMode="External"/><Relationship Id="rId4" Type="http://schemas.openxmlformats.org/officeDocument/2006/relationships/hyperlink" Target="https://en.wikipedia.org/wiki/Probability"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eb.stanford.edu/class/cs124/lec/naivebayes.pdf" TargetMode="External"/><Relationship Id="rId7" Type="http://schemas.openxmlformats.org/officeDocument/2006/relationships/hyperlink" Target="http://cis.poly.edu/~mleung/FRE7851/f07/naiveBayesianClassifier.pdf" TargetMode="External"/><Relationship Id="rId2" Type="http://schemas.openxmlformats.org/officeDocument/2006/relationships/hyperlink" Target="https://en.wikipedia.org/wiki/Naive_Bayes_classifier" TargetMode="External"/><Relationship Id="rId1" Type="http://schemas.openxmlformats.org/officeDocument/2006/relationships/slideLayout" Target="../slideLayouts/slideLayout2.xml"/><Relationship Id="rId6" Type="http://schemas.openxmlformats.org/officeDocument/2006/relationships/hyperlink" Target="http://blog.datumbox.com/developing-a-naive-bayes-text-classifier-in-java/" TargetMode="External"/><Relationship Id="rId5" Type="http://schemas.openxmlformats.org/officeDocument/2006/relationships/hyperlink" Target="https://www.youtube.com/watch?v=z5UQyCESW64" TargetMode="External"/><Relationship Id="rId4" Type="http://schemas.openxmlformats.org/officeDocument/2006/relationships/hyperlink" Target="https://www.youtube.com/watch?v=EGKeC2S44R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jp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0087" y="874643"/>
            <a:ext cx="9780105" cy="2729948"/>
          </a:xfrm>
        </p:spPr>
        <p:txBody>
          <a:bodyPr/>
          <a:lstStyle/>
          <a:p>
            <a:pPr algn="ctr"/>
            <a:r>
              <a:rPr lang="en-US" sz="4800" dirty="0"/>
              <a:t>Darknet Mining for Threat Detection</a:t>
            </a:r>
          </a:p>
        </p:txBody>
      </p:sp>
      <p:sp>
        <p:nvSpPr>
          <p:cNvPr id="3" name="Subtitle 2"/>
          <p:cNvSpPr>
            <a:spLocks noGrp="1"/>
          </p:cNvSpPr>
          <p:nvPr>
            <p:ph type="subTitle" idx="1"/>
          </p:nvPr>
        </p:nvSpPr>
        <p:spPr>
          <a:xfrm>
            <a:off x="5327373" y="4660433"/>
            <a:ext cx="2541899" cy="1965654"/>
          </a:xfrm>
        </p:spPr>
        <p:txBody>
          <a:bodyPr>
            <a:normAutofit/>
          </a:bodyPr>
          <a:lstStyle/>
          <a:p>
            <a:endParaRPr lang="en-US" dirty="0"/>
          </a:p>
        </p:txBody>
      </p:sp>
    </p:spTree>
    <p:extLst>
      <p:ext uri="{BB962C8B-B14F-4D97-AF65-F5344CB8AC3E}">
        <p14:creationId xmlns:p14="http://schemas.microsoft.com/office/powerpoint/2010/main" val="2650893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Darknet Market Share</a:t>
            </a:r>
          </a:p>
        </p:txBody>
      </p:sp>
      <p:pic>
        <p:nvPicPr>
          <p:cNvPr id="5" name="Content Placeholder 4"/>
          <p:cNvPicPr>
            <a:picLocks noGrp="1" noChangeAspect="1"/>
          </p:cNvPicPr>
          <p:nvPr>
            <p:ph idx="1"/>
          </p:nvPr>
        </p:nvPicPr>
        <p:blipFill>
          <a:blip r:embed="rId2"/>
          <a:stretch>
            <a:fillRect/>
          </a:stretch>
        </p:blipFill>
        <p:spPr>
          <a:xfrm>
            <a:off x="837431" y="2507176"/>
            <a:ext cx="10022828" cy="3635222"/>
          </a:xfrm>
        </p:spPr>
      </p:pic>
    </p:spTree>
    <p:extLst>
      <p:ext uri="{BB962C8B-B14F-4D97-AF65-F5344CB8AC3E}">
        <p14:creationId xmlns:p14="http://schemas.microsoft.com/office/powerpoint/2010/main" val="3257240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Markets: </a:t>
            </a:r>
            <a:br>
              <a:rPr lang="en-US" dirty="0"/>
            </a:br>
            <a:endParaRPr lang="en-US" dirty="0"/>
          </a:p>
        </p:txBody>
      </p:sp>
      <p:sp>
        <p:nvSpPr>
          <p:cNvPr id="2" name="Content Placeholder 1"/>
          <p:cNvSpPr>
            <a:spLocks noGrp="1"/>
          </p:cNvSpPr>
          <p:nvPr>
            <p:ph idx="1"/>
          </p:nvPr>
        </p:nvSpPr>
        <p:spPr/>
        <p:txBody>
          <a:bodyPr>
            <a:normAutofit/>
          </a:bodyPr>
          <a:lstStyle/>
          <a:p>
            <a:pPr lvl="1"/>
            <a:r>
              <a:rPr lang="en-US" sz="1800" dirty="0"/>
              <a:t>Users advertise and sell their wares on marketplaces</a:t>
            </a:r>
          </a:p>
          <a:p>
            <a:pPr lvl="1"/>
            <a:r>
              <a:rPr lang="en-US" sz="1800" dirty="0"/>
              <a:t>Vendors often advertise their products on forums to attract attention towards their goods and services.</a:t>
            </a:r>
          </a:p>
          <a:p>
            <a:pPr lvl="1"/>
            <a:r>
              <a:rPr lang="en-US" sz="1800" dirty="0"/>
              <a:t>Sell products and services relating to malicious hacking, drugs, pornography, weapons and software services</a:t>
            </a:r>
          </a:p>
          <a:p>
            <a:pPr lvl="2"/>
            <a:r>
              <a:rPr lang="en-US" sz="1600" dirty="0" err="1"/>
              <a:t>Eg</a:t>
            </a:r>
            <a:r>
              <a:rPr lang="en-US" sz="1600" dirty="0"/>
              <a:t>: </a:t>
            </a:r>
            <a:r>
              <a:rPr lang="en-US" sz="1600" dirty="0" err="1"/>
              <a:t>AlphaBay</a:t>
            </a:r>
            <a:r>
              <a:rPr lang="en-US" sz="1600" dirty="0"/>
              <a:t>, Amazon Dark, </a:t>
            </a:r>
            <a:r>
              <a:rPr lang="en-US" sz="1600" dirty="0" err="1"/>
              <a:t>Anarchia</a:t>
            </a:r>
            <a:r>
              <a:rPr lang="en-US" sz="1600" dirty="0"/>
              <a:t>, </a:t>
            </a:r>
            <a:r>
              <a:rPr lang="en-US" dirty="0" err="1"/>
              <a:t>Onionshop</a:t>
            </a:r>
            <a:r>
              <a:rPr lang="en-US" sz="1600" dirty="0"/>
              <a:t>, </a:t>
            </a:r>
            <a:r>
              <a:rPr lang="en-US" dirty="0"/>
              <a:t>Silk Road, etc.</a:t>
            </a:r>
          </a:p>
        </p:txBody>
      </p:sp>
    </p:spTree>
    <p:extLst>
      <p:ext uri="{BB962C8B-B14F-4D97-AF65-F5344CB8AC3E}">
        <p14:creationId xmlns:p14="http://schemas.microsoft.com/office/powerpoint/2010/main" val="3315752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Forums:</a:t>
            </a:r>
          </a:p>
        </p:txBody>
      </p:sp>
      <p:sp>
        <p:nvSpPr>
          <p:cNvPr id="3" name="Content Placeholder 2"/>
          <p:cNvSpPr>
            <a:spLocks noGrp="1"/>
          </p:cNvSpPr>
          <p:nvPr>
            <p:ph idx="1"/>
          </p:nvPr>
        </p:nvSpPr>
        <p:spPr/>
        <p:txBody>
          <a:bodyPr>
            <a:normAutofit/>
          </a:bodyPr>
          <a:lstStyle/>
          <a:p>
            <a:pPr lvl="1"/>
            <a:r>
              <a:rPr lang="en-US" sz="1800" dirty="0"/>
              <a:t>Platform for communication</a:t>
            </a:r>
          </a:p>
          <a:p>
            <a:pPr lvl="1"/>
            <a:r>
              <a:rPr lang="en-US" sz="1800" dirty="0"/>
              <a:t>Community of like-minded individuals - regardless of their geophysical location</a:t>
            </a:r>
          </a:p>
          <a:p>
            <a:pPr lvl="1"/>
            <a:r>
              <a:rPr lang="en-US" sz="1800" dirty="0"/>
              <a:t>Feature discussions on programming, hacking, and cyber-security</a:t>
            </a:r>
          </a:p>
          <a:p>
            <a:pPr lvl="1"/>
            <a:r>
              <a:rPr lang="en-US" sz="1800" dirty="0" err="1"/>
              <a:t>Eg</a:t>
            </a:r>
            <a:r>
              <a:rPr lang="en-US" sz="1800" dirty="0"/>
              <a:t>: </a:t>
            </a:r>
            <a:r>
              <a:rPr lang="en-US" dirty="0"/>
              <a:t>Cannabis Road, </a:t>
            </a:r>
            <a:r>
              <a:rPr lang="en-US" dirty="0" err="1"/>
              <a:t>TorMarket</a:t>
            </a:r>
            <a:r>
              <a:rPr lang="en-US" dirty="0"/>
              <a:t>, Andromeda forums, </a:t>
            </a:r>
            <a:r>
              <a:rPr lang="en-US" dirty="0" err="1"/>
              <a:t>etc</a:t>
            </a:r>
            <a:endParaRPr lang="en-US" sz="1800" dirty="0"/>
          </a:p>
          <a:p>
            <a:pPr lvl="1"/>
            <a:endParaRPr lang="en-US" sz="1800" dirty="0"/>
          </a:p>
        </p:txBody>
      </p:sp>
    </p:spTree>
    <p:extLst>
      <p:ext uri="{BB962C8B-B14F-4D97-AF65-F5344CB8AC3E}">
        <p14:creationId xmlns:p14="http://schemas.microsoft.com/office/powerpoint/2010/main" val="1185079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677334" y="477077"/>
            <a:ext cx="10719536" cy="6026797"/>
          </a:xfrm>
        </p:spPr>
      </p:pic>
    </p:spTree>
    <p:extLst>
      <p:ext uri="{BB962C8B-B14F-4D97-AF65-F5344CB8AC3E}">
        <p14:creationId xmlns:p14="http://schemas.microsoft.com/office/powerpoint/2010/main" val="1215055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77334" y="516833"/>
            <a:ext cx="10547257" cy="5929937"/>
          </a:xfrm>
        </p:spPr>
      </p:pic>
    </p:spTree>
    <p:extLst>
      <p:ext uri="{BB962C8B-B14F-4D97-AF65-F5344CB8AC3E}">
        <p14:creationId xmlns:p14="http://schemas.microsoft.com/office/powerpoint/2010/main" val="460581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15617"/>
            <a:ext cx="8596668" cy="874644"/>
          </a:xfrm>
        </p:spPr>
        <p:txBody>
          <a:bodyPr>
            <a:normAutofit fontScale="90000"/>
          </a:bodyPr>
          <a:lstStyle/>
          <a:p>
            <a:r>
              <a:rPr lang="en-US" dirty="0"/>
              <a:t>Darknet Dataset: </a:t>
            </a:r>
            <a:br>
              <a:rPr lang="en-US" dirty="0"/>
            </a:br>
            <a:endParaRPr lang="en-US" dirty="0"/>
          </a:p>
        </p:txBody>
      </p:sp>
      <p:pic>
        <p:nvPicPr>
          <p:cNvPr id="4" name="Content Placeholder 3"/>
          <p:cNvPicPr>
            <a:picLocks noGrp="1" noChangeAspect="1"/>
          </p:cNvPicPr>
          <p:nvPr>
            <p:ph idx="1"/>
          </p:nvPr>
        </p:nvPicPr>
        <p:blipFill>
          <a:blip r:embed="rId2"/>
          <a:stretch>
            <a:fillRect/>
          </a:stretch>
        </p:blipFill>
        <p:spPr>
          <a:xfrm>
            <a:off x="677334" y="3299794"/>
            <a:ext cx="9055702" cy="2611153"/>
          </a:xfrm>
        </p:spPr>
      </p:pic>
      <p:sp>
        <p:nvSpPr>
          <p:cNvPr id="5" name="Title 1"/>
          <p:cNvSpPr txBox="1">
            <a:spLocks/>
          </p:cNvSpPr>
          <p:nvPr/>
        </p:nvSpPr>
        <p:spPr>
          <a:xfrm>
            <a:off x="683961" y="1901688"/>
            <a:ext cx="10845429" cy="874644"/>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solidFill>
                  <a:schemeClr val="tx1"/>
                </a:solidFill>
              </a:rPr>
              <a:t>https://www.gwern.net/Black-market%20archives</a:t>
            </a:r>
          </a:p>
        </p:txBody>
      </p:sp>
    </p:spTree>
    <p:extLst>
      <p:ext uri="{BB962C8B-B14F-4D97-AF65-F5344CB8AC3E}">
        <p14:creationId xmlns:p14="http://schemas.microsoft.com/office/powerpoint/2010/main" val="153965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a:t>
            </a:r>
          </a:p>
        </p:txBody>
      </p:sp>
      <p:sp>
        <p:nvSpPr>
          <p:cNvPr id="3" name="Content Placeholder 2"/>
          <p:cNvSpPr>
            <a:spLocks noGrp="1"/>
          </p:cNvSpPr>
          <p:nvPr>
            <p:ph idx="1"/>
          </p:nvPr>
        </p:nvSpPr>
        <p:spPr>
          <a:xfrm>
            <a:off x="677334" y="2160589"/>
            <a:ext cx="8596668" cy="3880773"/>
          </a:xfrm>
        </p:spPr>
        <p:txBody>
          <a:bodyPr>
            <a:normAutofit fontScale="92500"/>
          </a:bodyPr>
          <a:lstStyle/>
          <a:p>
            <a:r>
              <a:rPr lang="en-US" b="1" dirty="0"/>
              <a:t>Bayes Theorem:-</a:t>
            </a:r>
            <a:endParaRPr lang="en-US" dirty="0"/>
          </a:p>
          <a:p>
            <a:r>
              <a:rPr lang="en-US" dirty="0"/>
              <a:t>In </a:t>
            </a:r>
            <a:r>
              <a:rPr lang="en-US" dirty="0">
                <a:hlinkClick r:id="rId2" tooltip="Probability theory"/>
              </a:rPr>
              <a:t>probability theory</a:t>
            </a:r>
            <a:r>
              <a:rPr lang="en-US" dirty="0"/>
              <a:t> and </a:t>
            </a:r>
            <a:r>
              <a:rPr lang="en-US" dirty="0">
                <a:hlinkClick r:id="rId3" tooltip="Statistics"/>
              </a:rPr>
              <a:t>statistics</a:t>
            </a:r>
            <a:r>
              <a:rPr lang="en-US" dirty="0"/>
              <a:t>, Bayes’ theorem describes the </a:t>
            </a:r>
            <a:r>
              <a:rPr lang="en-US" dirty="0">
                <a:hlinkClick r:id="rId4" tooltip="Probability"/>
              </a:rPr>
              <a:t>probability</a:t>
            </a:r>
            <a:r>
              <a:rPr lang="en-US" dirty="0"/>
              <a:t> of an </a:t>
            </a:r>
            <a:r>
              <a:rPr lang="en-US" dirty="0">
                <a:hlinkClick r:id="rId5" tooltip="Event (probability theory)"/>
              </a:rPr>
              <a:t>event</a:t>
            </a:r>
            <a:r>
              <a:rPr lang="en-US" dirty="0"/>
              <a:t>, based on prior knowledge of conditions that might be related to the event. For example, if cancer is related to age, then, using Bayes’ theorem, a person’s age (prior knowledge) can be used to more accurately assess the probability that they have cancer, compared to the assessment of the probability of cancer made without prior knowledge of the person's age.</a:t>
            </a:r>
          </a:p>
          <a:p>
            <a:r>
              <a:rPr lang="en-US" dirty="0"/>
              <a:t>Here the events are A and B </a:t>
            </a:r>
          </a:p>
          <a:p>
            <a:pPr marL="0" indent="0">
              <a:buNone/>
            </a:pPr>
            <a:r>
              <a:rPr lang="en-US" dirty="0"/>
              <a:t>P (A) &amp; P (B) is corresponding probability of events A and B</a:t>
            </a:r>
          </a:p>
          <a:p>
            <a:pPr marL="0" indent="0">
              <a:buNone/>
            </a:pPr>
            <a:r>
              <a:rPr lang="en-US" dirty="0"/>
              <a:t>P (A|B) is a conditional probability of event A given that event B has already occurred</a:t>
            </a:r>
          </a:p>
          <a:p>
            <a:pPr marL="0" indent="0">
              <a:buNone/>
            </a:pPr>
            <a:r>
              <a:rPr lang="en-US" dirty="0"/>
              <a:t>P (B|A) is a conditional probability of event B given that event A has already occurred</a:t>
            </a:r>
          </a:p>
        </p:txBody>
      </p:sp>
      <p:pic>
        <p:nvPicPr>
          <p:cNvPr id="4" name="Picture 3"/>
          <p:cNvPicPr/>
          <p:nvPr/>
        </p:nvPicPr>
        <p:blipFill>
          <a:blip r:embed="rId6">
            <a:extLst>
              <a:ext uri="{28A0092B-C50C-407E-A947-70E740481C1C}">
                <a14:useLocalDpi xmlns:a14="http://schemas.microsoft.com/office/drawing/2010/main" val="0"/>
              </a:ext>
            </a:extLst>
          </a:blip>
          <a:srcRect/>
          <a:stretch>
            <a:fillRect/>
          </a:stretch>
        </p:blipFill>
        <p:spPr bwMode="auto">
          <a:xfrm>
            <a:off x="6841109" y="4379405"/>
            <a:ext cx="2277110" cy="551815"/>
          </a:xfrm>
          <a:prstGeom prst="rect">
            <a:avLst/>
          </a:prstGeom>
          <a:noFill/>
          <a:ln>
            <a:noFill/>
          </a:ln>
        </p:spPr>
      </p:pic>
    </p:spTree>
    <p:extLst>
      <p:ext uri="{BB962C8B-B14F-4D97-AF65-F5344CB8AC3E}">
        <p14:creationId xmlns:p14="http://schemas.microsoft.com/office/powerpoint/2010/main" val="4165596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Naïve Bayes : Example</a:t>
            </a:r>
          </a:p>
        </p:txBody>
      </p:sp>
      <p:pic>
        <p:nvPicPr>
          <p:cNvPr id="4" name="Content Placeholder 3"/>
          <p:cNvPicPr>
            <a:picLocks noGrp="1" noChangeAspect="1"/>
          </p:cNvPicPr>
          <p:nvPr>
            <p:ph idx="1"/>
          </p:nvPr>
        </p:nvPicPr>
        <p:blipFill>
          <a:blip r:embed="rId2"/>
          <a:stretch>
            <a:fillRect/>
          </a:stretch>
        </p:blipFill>
        <p:spPr>
          <a:xfrm>
            <a:off x="633321" y="5154026"/>
            <a:ext cx="4295775" cy="1181100"/>
          </a:xfrm>
        </p:spPr>
      </p:pic>
      <p:pic>
        <p:nvPicPr>
          <p:cNvPr id="5" name="Picture 4"/>
          <p:cNvPicPr>
            <a:picLocks noChangeAspect="1"/>
          </p:cNvPicPr>
          <p:nvPr/>
        </p:nvPicPr>
        <p:blipFill>
          <a:blip r:embed="rId3"/>
          <a:stretch>
            <a:fillRect/>
          </a:stretch>
        </p:blipFill>
        <p:spPr>
          <a:xfrm>
            <a:off x="633016" y="3476332"/>
            <a:ext cx="3048000" cy="1181100"/>
          </a:xfrm>
          <a:prstGeom prst="rect">
            <a:avLst/>
          </a:prstGeom>
        </p:spPr>
      </p:pic>
      <p:pic>
        <p:nvPicPr>
          <p:cNvPr id="6" name="Picture 5"/>
          <p:cNvPicPr>
            <a:picLocks noChangeAspect="1"/>
          </p:cNvPicPr>
          <p:nvPr/>
        </p:nvPicPr>
        <p:blipFill>
          <a:blip r:embed="rId4"/>
          <a:stretch>
            <a:fillRect/>
          </a:stretch>
        </p:blipFill>
        <p:spPr>
          <a:xfrm>
            <a:off x="633016" y="1789113"/>
            <a:ext cx="3067050" cy="1190625"/>
          </a:xfrm>
          <a:prstGeom prst="rect">
            <a:avLst/>
          </a:prstGeom>
        </p:spPr>
      </p:pic>
    </p:spTree>
    <p:extLst>
      <p:ext uri="{BB962C8B-B14F-4D97-AF65-F5344CB8AC3E}">
        <p14:creationId xmlns:p14="http://schemas.microsoft.com/office/powerpoint/2010/main" val="3577610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1722" y="609600"/>
            <a:ext cx="8596668" cy="1320800"/>
          </a:xfrm>
        </p:spPr>
        <p:txBody>
          <a:bodyPr/>
          <a:lstStyle/>
          <a:p>
            <a:pPr algn="just"/>
            <a:r>
              <a:rPr lang="en-US" dirty="0"/>
              <a:t>SYSTEM OVERVIEW</a:t>
            </a:r>
          </a:p>
        </p:txBody>
      </p:sp>
      <p:pic>
        <p:nvPicPr>
          <p:cNvPr id="5" name="Content Placeholder 4"/>
          <p:cNvPicPr>
            <a:picLocks noGrp="1" noChangeAspect="1"/>
          </p:cNvPicPr>
          <p:nvPr>
            <p:ph idx="1"/>
          </p:nvPr>
        </p:nvPicPr>
        <p:blipFill>
          <a:blip r:embed="rId2"/>
          <a:stretch>
            <a:fillRect/>
          </a:stretch>
        </p:blipFill>
        <p:spPr>
          <a:xfrm>
            <a:off x="677863" y="1723869"/>
            <a:ext cx="10954504" cy="4467069"/>
          </a:xfrm>
        </p:spPr>
      </p:pic>
    </p:spTree>
    <p:extLst>
      <p:ext uri="{BB962C8B-B14F-4D97-AF65-F5344CB8AC3E}">
        <p14:creationId xmlns:p14="http://schemas.microsoft.com/office/powerpoint/2010/main" val="3988431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 Modules</a:t>
            </a:r>
          </a:p>
        </p:txBody>
      </p:sp>
      <p:sp>
        <p:nvSpPr>
          <p:cNvPr id="3" name="Content Placeholder 2"/>
          <p:cNvSpPr>
            <a:spLocks noGrp="1"/>
          </p:cNvSpPr>
          <p:nvPr>
            <p:ph idx="1"/>
          </p:nvPr>
        </p:nvSpPr>
        <p:spPr/>
        <p:txBody>
          <a:bodyPr/>
          <a:lstStyle/>
          <a:p>
            <a:r>
              <a:rPr lang="en-US" dirty="0"/>
              <a:t>Crawler Module : Accomplishes the crawling of web page provided as input.</a:t>
            </a:r>
          </a:p>
          <a:p>
            <a:r>
              <a:rPr lang="en-US" dirty="0"/>
              <a:t>Parser Module : It does various filtering on data/content received from crawler such as removal of stop words, stemming, etc.</a:t>
            </a:r>
          </a:p>
          <a:p>
            <a:r>
              <a:rPr lang="en-US" dirty="0"/>
              <a:t>Staging/Storage Module : Once the content is being filtered through parser, it will be saved in the file. Since, we are crawling in depth of links present on the input page, we have to follow a tree-like structure. Hence, Files are being used to store the contents. Also, to refrain from overflow of data structure in implementation.</a:t>
            </a:r>
          </a:p>
          <a:p>
            <a:r>
              <a:rPr lang="en-US" dirty="0"/>
              <a:t>Modelling Module : This uses various darknet forums/marketplace datasets to train and create a Naïve Bayes Model.</a:t>
            </a:r>
          </a:p>
          <a:p>
            <a:r>
              <a:rPr lang="en-US" dirty="0"/>
              <a:t>Classification : This classifies and gives a label/class to the input webpage.</a:t>
            </a:r>
          </a:p>
          <a:p>
            <a:endParaRPr lang="en-US" dirty="0"/>
          </a:p>
          <a:p>
            <a:endParaRPr lang="en-US" dirty="0"/>
          </a:p>
        </p:txBody>
      </p:sp>
    </p:spTree>
    <p:extLst>
      <p:ext uri="{BB962C8B-B14F-4D97-AF65-F5344CB8AC3E}">
        <p14:creationId xmlns:p14="http://schemas.microsoft.com/office/powerpoint/2010/main" val="1105739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p:txBody>
          <a:bodyPr/>
          <a:lstStyle/>
          <a:p>
            <a:r>
              <a:rPr lang="en-US" dirty="0"/>
              <a:t>Basic implementation of threat detection and classification of various possible threats like cyber threats, Drugs related threats, Weaponry threats, etc. from internet blogs, web pages and forums especially from Darknet market and forums. </a:t>
            </a:r>
          </a:p>
          <a:p>
            <a:r>
              <a:rPr lang="en-US" dirty="0"/>
              <a:t>The scope of categorization of threat kept limited, as we have not covered the most specific threats.</a:t>
            </a:r>
          </a:p>
          <a:p>
            <a:endParaRPr lang="en-US" dirty="0"/>
          </a:p>
        </p:txBody>
      </p:sp>
    </p:spTree>
    <p:extLst>
      <p:ext uri="{BB962C8B-B14F-4D97-AF65-F5344CB8AC3E}">
        <p14:creationId xmlns:p14="http://schemas.microsoft.com/office/powerpoint/2010/main" val="1867361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for Classification : </a:t>
            </a:r>
          </a:p>
        </p:txBody>
      </p:sp>
      <p:sp>
        <p:nvSpPr>
          <p:cNvPr id="3" name="Content Placeholder 2"/>
          <p:cNvSpPr>
            <a:spLocks noGrp="1"/>
          </p:cNvSpPr>
          <p:nvPr>
            <p:ph idx="1"/>
          </p:nvPr>
        </p:nvSpPr>
        <p:spPr>
          <a:xfrm>
            <a:off x="677334" y="1293963"/>
            <a:ext cx="11244372" cy="5417388"/>
          </a:xfrm>
        </p:spPr>
        <p:txBody>
          <a:bodyPr>
            <a:normAutofit fontScale="85000" lnSpcReduction="20000"/>
          </a:bodyPr>
          <a:lstStyle/>
          <a:p>
            <a:pPr lvl="0"/>
            <a:r>
              <a:rPr lang="en-US" dirty="0"/>
              <a:t>Use the training set to create the model.</a:t>
            </a:r>
          </a:p>
          <a:p>
            <a:pPr lvl="0"/>
            <a:r>
              <a:rPr lang="en-US" dirty="0"/>
              <a:t>Read each training set document labelled according to the class and convert the document in the feature vector form using bag of words representation.</a:t>
            </a:r>
          </a:p>
          <a:p>
            <a:pPr lvl="0"/>
            <a:r>
              <a:rPr lang="en-US" dirty="0"/>
              <a:t>Prior probability of each class is calculated using the count of documents present in each class and total number of documents.</a:t>
            </a:r>
          </a:p>
          <a:p>
            <a:pPr lvl="0"/>
            <a:r>
              <a:rPr lang="en-US" dirty="0"/>
              <a:t>Each word from training set and its count corresponding to each class is stored in a Hash table data structure which forms out Naïve Bayes’ model.</a:t>
            </a:r>
          </a:p>
          <a:p>
            <a:pPr lvl="0"/>
            <a:r>
              <a:rPr lang="en-US" dirty="0"/>
              <a:t>While each document in training set is being processed the count of total number of words in each class is maintained in a separate array.</a:t>
            </a:r>
          </a:p>
          <a:p>
            <a:pPr lvl="0"/>
            <a:r>
              <a:rPr lang="en-US" dirty="0"/>
              <a:t>The total vocabulary size is nothing but the size of hash table which contains the unique words taken from all the documents in training set.</a:t>
            </a:r>
          </a:p>
          <a:p>
            <a:pPr lvl="0"/>
            <a:r>
              <a:rPr lang="en-US" dirty="0"/>
              <a:t>Now that the model is formed when a new document arrives for getting classified. That document is again converted in feature vector.</a:t>
            </a:r>
          </a:p>
          <a:p>
            <a:pPr lvl="0"/>
            <a:r>
              <a:rPr lang="en-US" dirty="0"/>
              <a:t>Probability for each word is calculated using Laplace’s (add 1) smooth formula mentioned above. </a:t>
            </a:r>
          </a:p>
          <a:p>
            <a:pPr lvl="0"/>
            <a:r>
              <a:rPr lang="en-US" dirty="0"/>
              <a:t>For each class we do the following</a:t>
            </a:r>
          </a:p>
          <a:p>
            <a:r>
              <a:rPr lang="en-US" dirty="0"/>
              <a:t>Multiply the probabilities of all the words calculated as mentioned in step (8)</a:t>
            </a:r>
          </a:p>
          <a:p>
            <a:r>
              <a:rPr lang="en-US" dirty="0"/>
              <a:t>Multiply this with the prior probability of class</a:t>
            </a:r>
          </a:p>
          <a:p>
            <a:r>
              <a:rPr lang="en-US" dirty="0"/>
              <a:t>Store this in an array</a:t>
            </a:r>
          </a:p>
          <a:p>
            <a:pPr lvl="0"/>
            <a:r>
              <a:rPr lang="en-US" dirty="0"/>
              <a:t> The class which has the maximum probability is the class of given document.</a:t>
            </a:r>
          </a:p>
          <a:p>
            <a:endParaRPr lang="en-US" dirty="0"/>
          </a:p>
        </p:txBody>
      </p:sp>
    </p:spTree>
    <p:extLst>
      <p:ext uri="{BB962C8B-B14F-4D97-AF65-F5344CB8AC3E}">
        <p14:creationId xmlns:p14="http://schemas.microsoft.com/office/powerpoint/2010/main" val="3532335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Screenshot : Output</a:t>
            </a:r>
          </a:p>
        </p:txBody>
      </p:sp>
      <p:pic>
        <p:nvPicPr>
          <p:cNvPr id="5" name="Content Placeholder 4"/>
          <p:cNvPicPr>
            <a:picLocks noGrp="1" noChangeAspect="1"/>
          </p:cNvPicPr>
          <p:nvPr>
            <p:ph idx="1"/>
          </p:nvPr>
        </p:nvPicPr>
        <p:blipFill>
          <a:blip r:embed="rId2"/>
          <a:stretch>
            <a:fillRect/>
          </a:stretch>
        </p:blipFill>
        <p:spPr>
          <a:xfrm>
            <a:off x="1141671" y="2880986"/>
            <a:ext cx="8979359" cy="1887163"/>
          </a:xfrm>
        </p:spPr>
      </p:pic>
    </p:spTree>
    <p:extLst>
      <p:ext uri="{BB962C8B-B14F-4D97-AF65-F5344CB8AC3E}">
        <p14:creationId xmlns:p14="http://schemas.microsoft.com/office/powerpoint/2010/main" val="515380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455" y="999083"/>
            <a:ext cx="8596668" cy="856221"/>
          </a:xfrm>
        </p:spPr>
        <p:txBody>
          <a:bodyPr>
            <a:normAutofit/>
          </a:bodyPr>
          <a:lstStyle/>
          <a:p>
            <a:r>
              <a:rPr lang="en-US" sz="3200" dirty="0"/>
              <a:t>Test Statistics on top 3 TOR Sites</a:t>
            </a:r>
          </a:p>
        </p:txBody>
      </p:sp>
      <p:pic>
        <p:nvPicPr>
          <p:cNvPr id="4" name="Content Placeholder 3"/>
          <p:cNvPicPr>
            <a:picLocks noGrp="1" noChangeAspect="1"/>
          </p:cNvPicPr>
          <p:nvPr>
            <p:ph idx="1"/>
          </p:nvPr>
        </p:nvPicPr>
        <p:blipFill>
          <a:blip r:embed="rId2"/>
          <a:stretch>
            <a:fillRect/>
          </a:stretch>
        </p:blipFill>
        <p:spPr>
          <a:xfrm>
            <a:off x="827302" y="2319883"/>
            <a:ext cx="8297433" cy="3562847"/>
          </a:xfrm>
        </p:spPr>
      </p:pic>
    </p:spTree>
    <p:extLst>
      <p:ext uri="{BB962C8B-B14F-4D97-AF65-F5344CB8AC3E}">
        <p14:creationId xmlns:p14="http://schemas.microsoft.com/office/powerpoint/2010/main" val="890749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dirty="0"/>
              <a:t>The Naïve Bayes classifiers are simple classifiers that can predict class membership probabilities, such as the probability that a given sample belongs to a particular class.  The feature vector representation of documents using bag of word model as a special case of N-gram model where N equals to 1 is used.</a:t>
            </a:r>
          </a:p>
          <a:p>
            <a:r>
              <a:rPr lang="en-US" dirty="0"/>
              <a:t>Hence, the maximum probability class is being assigned corresponding to the webpage(URL). This will identify the webpage as its possible class.</a:t>
            </a:r>
          </a:p>
        </p:txBody>
      </p:sp>
    </p:spTree>
    <p:extLst>
      <p:ext uri="{BB962C8B-B14F-4D97-AF65-F5344CB8AC3E}">
        <p14:creationId xmlns:p14="http://schemas.microsoft.com/office/powerpoint/2010/main" val="3110037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faced</a:t>
            </a:r>
          </a:p>
        </p:txBody>
      </p:sp>
      <p:sp>
        <p:nvSpPr>
          <p:cNvPr id="3" name="Content Placeholder 2"/>
          <p:cNvSpPr>
            <a:spLocks noGrp="1"/>
          </p:cNvSpPr>
          <p:nvPr>
            <p:ph idx="1"/>
          </p:nvPr>
        </p:nvSpPr>
        <p:spPr/>
        <p:txBody>
          <a:bodyPr/>
          <a:lstStyle/>
          <a:p>
            <a:r>
              <a:rPr lang="en-US" dirty="0"/>
              <a:t>Darknet training dataset to train and create a model was very hard to find.</a:t>
            </a:r>
          </a:p>
          <a:p>
            <a:r>
              <a:rPr lang="en-US" dirty="0"/>
              <a:t>It is very isolated from clean net, hence its difficult to test and check the accuracy on model.</a:t>
            </a:r>
          </a:p>
          <a:p>
            <a:r>
              <a:rPr lang="en-US" dirty="0"/>
              <a:t>The crawling on the darknet site is not an easy tasks, as it is not accessible from clear net.</a:t>
            </a:r>
          </a:p>
          <a:p>
            <a:r>
              <a:rPr lang="en-US" dirty="0"/>
              <a:t>Using the Hadoop framework, on low configured system takes time.</a:t>
            </a:r>
          </a:p>
          <a:p>
            <a:endParaRPr lang="en-US" dirty="0"/>
          </a:p>
        </p:txBody>
      </p:sp>
    </p:spTree>
    <p:extLst>
      <p:ext uri="{BB962C8B-B14F-4D97-AF65-F5344CB8AC3E}">
        <p14:creationId xmlns:p14="http://schemas.microsoft.com/office/powerpoint/2010/main" val="4190685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Prospects</a:t>
            </a:r>
          </a:p>
        </p:txBody>
      </p:sp>
      <p:sp>
        <p:nvSpPr>
          <p:cNvPr id="3" name="Content Placeholder 2"/>
          <p:cNvSpPr>
            <a:spLocks noGrp="1"/>
          </p:cNvSpPr>
          <p:nvPr>
            <p:ph idx="1"/>
          </p:nvPr>
        </p:nvSpPr>
        <p:spPr/>
        <p:txBody>
          <a:bodyPr/>
          <a:lstStyle/>
          <a:p>
            <a:r>
              <a:rPr lang="en-US" dirty="0"/>
              <a:t>Cyber Intelligence and sentiment analysis.</a:t>
            </a:r>
          </a:p>
          <a:p>
            <a:r>
              <a:rPr lang="en-US" dirty="0"/>
              <a:t>Collaborate our system with existing intelligent systems (like </a:t>
            </a:r>
            <a:r>
              <a:rPr lang="en-US" dirty="0" err="1"/>
              <a:t>CySIS</a:t>
            </a:r>
            <a:r>
              <a:rPr lang="en-US" dirty="0"/>
              <a:t> by ASU) that identifies relevant and irrelevant threats to the current market scenario.</a:t>
            </a:r>
          </a:p>
          <a:p>
            <a:r>
              <a:rPr lang="en-US" dirty="0"/>
              <a:t>To aid security experts for better threat analysis and solution building.</a:t>
            </a:r>
          </a:p>
          <a:p>
            <a:endParaRPr lang="en-US" dirty="0"/>
          </a:p>
          <a:p>
            <a:endParaRPr lang="en-US" dirty="0"/>
          </a:p>
          <a:p>
            <a:endParaRPr lang="en-US" dirty="0"/>
          </a:p>
        </p:txBody>
      </p:sp>
    </p:spTree>
    <p:extLst>
      <p:ext uri="{BB962C8B-B14F-4D97-AF65-F5344CB8AC3E}">
        <p14:creationId xmlns:p14="http://schemas.microsoft.com/office/powerpoint/2010/main" val="3372422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Content Placeholder 2"/>
          <p:cNvSpPr>
            <a:spLocks noGrp="1"/>
          </p:cNvSpPr>
          <p:nvPr>
            <p:ph idx="1"/>
          </p:nvPr>
        </p:nvSpPr>
        <p:spPr/>
        <p:txBody>
          <a:bodyPr>
            <a:normAutofit/>
          </a:bodyPr>
          <a:lstStyle/>
          <a:p>
            <a:r>
              <a:rPr lang="en-US" dirty="0"/>
              <a:t>[1] M. Belkin and P. </a:t>
            </a:r>
            <a:r>
              <a:rPr lang="en-US" dirty="0" err="1"/>
              <a:t>Niyogi</a:t>
            </a:r>
            <a:r>
              <a:rPr lang="en-US" dirty="0"/>
              <a:t>. Using manifold structure for partially labelled classification. In Advances in NIPS, 2002. </a:t>
            </a:r>
          </a:p>
          <a:p>
            <a:r>
              <a:rPr lang="en-US" dirty="0"/>
              <a:t>[2] V. Benjamin, W. Li, T. Holt, and H. Chen. Exploring threats and vulnerabilities in hacker web: Forums, </a:t>
            </a:r>
            <a:r>
              <a:rPr lang="en-US" dirty="0" err="1"/>
              <a:t>irc</a:t>
            </a:r>
            <a:r>
              <a:rPr lang="en-US" dirty="0"/>
              <a:t> and carding shops. In Intelligence and Security Informatics (ISI), 2015 IEEE International Conference on, pages 85–90. IEEE, 2015. </a:t>
            </a:r>
          </a:p>
          <a:p>
            <a:r>
              <a:rPr lang="en-US" dirty="0"/>
              <a:t>[3] C. M. Bishop and I. </a:t>
            </a:r>
            <a:r>
              <a:rPr lang="en-US" dirty="0" err="1"/>
              <a:t>Ulusoy</a:t>
            </a:r>
            <a:r>
              <a:rPr lang="en-US" dirty="0"/>
              <a:t>. Object recognition via local patch labelling. In Deterministic and Statistical Methods in Machine Learning, pages 1–21, 2004. </a:t>
            </a:r>
          </a:p>
          <a:p>
            <a:r>
              <a:rPr lang="en-US" dirty="0"/>
              <a:t>[4] A. Blum and T. Mitchell. Combining labeled and unlabeled data with co-training. In Proceedings of the Eleventh Annual Conference on Computational Learning Theory, COLT’ 98, pages 92–100, New York, NY, USA, 1998. ACM. </a:t>
            </a:r>
          </a:p>
          <a:p>
            <a:endParaRPr lang="en-US" dirty="0"/>
          </a:p>
        </p:txBody>
      </p:sp>
    </p:spTree>
    <p:extLst>
      <p:ext uri="{BB962C8B-B14F-4D97-AF65-F5344CB8AC3E}">
        <p14:creationId xmlns:p14="http://schemas.microsoft.com/office/powerpoint/2010/main" val="2404691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References</a:t>
            </a:r>
          </a:p>
        </p:txBody>
      </p:sp>
      <p:sp>
        <p:nvSpPr>
          <p:cNvPr id="3" name="Content Placeholder 2"/>
          <p:cNvSpPr>
            <a:spLocks noGrp="1"/>
          </p:cNvSpPr>
          <p:nvPr>
            <p:ph idx="1"/>
          </p:nvPr>
        </p:nvSpPr>
        <p:spPr/>
        <p:txBody>
          <a:bodyPr/>
          <a:lstStyle/>
          <a:p>
            <a:r>
              <a:rPr lang="en-US" dirty="0">
                <a:solidFill>
                  <a:schemeClr val="accent1"/>
                </a:solidFill>
                <a:hlinkClick r:id="rId2"/>
              </a:rPr>
              <a:t>https://en.wikipedia.org/wiki/Naive_Bayes_classifier</a:t>
            </a:r>
            <a:endParaRPr lang="en-US" dirty="0">
              <a:solidFill>
                <a:schemeClr val="accent1"/>
              </a:solidFill>
            </a:endParaRPr>
          </a:p>
          <a:p>
            <a:r>
              <a:rPr lang="en-US" dirty="0">
                <a:solidFill>
                  <a:schemeClr val="accent1"/>
                </a:solidFill>
                <a:hlinkClick r:id="rId3"/>
              </a:rPr>
              <a:t>https://web.stanford.edu/class/cs124/lec/naivebayes.pdf</a:t>
            </a:r>
            <a:endParaRPr lang="en-US" dirty="0">
              <a:solidFill>
                <a:schemeClr val="accent1"/>
              </a:solidFill>
            </a:endParaRPr>
          </a:p>
          <a:p>
            <a:r>
              <a:rPr lang="en-US" dirty="0">
                <a:solidFill>
                  <a:schemeClr val="accent1"/>
                </a:solidFill>
              </a:rPr>
              <a:t>http://sebastianraschka.com/Articles/2014_naive_bayes_1.html</a:t>
            </a:r>
          </a:p>
          <a:p>
            <a:r>
              <a:rPr lang="en-US" dirty="0">
                <a:solidFill>
                  <a:schemeClr val="accent1"/>
                </a:solidFill>
                <a:hlinkClick r:id="rId4"/>
              </a:rPr>
              <a:t>https://www.youtube.com/watch?v=EGKeC2S44Rs</a:t>
            </a:r>
            <a:endParaRPr lang="en-US" dirty="0">
              <a:solidFill>
                <a:schemeClr val="accent1"/>
              </a:solidFill>
            </a:endParaRPr>
          </a:p>
          <a:p>
            <a:r>
              <a:rPr lang="en-US" dirty="0">
                <a:solidFill>
                  <a:schemeClr val="accent1"/>
                </a:solidFill>
              </a:rPr>
              <a:t>http://www.inf.ed.ac.uk/teaching/courses/inf2b/learnnotes/inf2b-learn-note07-2up.pdf</a:t>
            </a:r>
          </a:p>
          <a:p>
            <a:r>
              <a:rPr lang="en-US" dirty="0">
                <a:solidFill>
                  <a:schemeClr val="accent1"/>
                </a:solidFill>
                <a:hlinkClick r:id="rId5"/>
              </a:rPr>
              <a:t>https://www.youtube.com/watch?v=z5UQyCESW64</a:t>
            </a:r>
            <a:endParaRPr lang="en-US" dirty="0">
              <a:solidFill>
                <a:schemeClr val="accent1"/>
              </a:solidFill>
            </a:endParaRPr>
          </a:p>
          <a:p>
            <a:r>
              <a:rPr lang="en-US" dirty="0">
                <a:solidFill>
                  <a:schemeClr val="accent1"/>
                </a:solidFill>
                <a:hlinkClick r:id="rId6"/>
              </a:rPr>
              <a:t>http://blog.datumbox.com/developing-a-naive-bayes-text-classifier-in-java/</a:t>
            </a:r>
            <a:endParaRPr lang="en-US" dirty="0">
              <a:solidFill>
                <a:schemeClr val="accent1"/>
              </a:solidFill>
            </a:endParaRPr>
          </a:p>
          <a:p>
            <a:r>
              <a:rPr lang="en-US" dirty="0">
                <a:solidFill>
                  <a:schemeClr val="accent1"/>
                </a:solidFill>
                <a:hlinkClick r:id="rId7"/>
              </a:rPr>
              <a:t>http://cis.poly.edu/~mleung/FRE7851/f07/naiveBayesianClassifier.pdf</a:t>
            </a:r>
            <a:endParaRPr lang="en-US" dirty="0">
              <a:solidFill>
                <a:schemeClr val="accent1"/>
              </a:solidFill>
            </a:endParaRPr>
          </a:p>
          <a:p>
            <a:r>
              <a:rPr lang="en-US" dirty="0">
                <a:solidFill>
                  <a:schemeClr val="accent1"/>
                </a:solidFill>
              </a:rPr>
              <a:t>http://ana.cachopo.org/datasets-for-single-label-text-categorization</a:t>
            </a:r>
          </a:p>
          <a:p>
            <a:endParaRPr lang="en-US" dirty="0">
              <a:solidFill>
                <a:schemeClr val="tx1"/>
              </a:solidFill>
            </a:endParaRPr>
          </a:p>
        </p:txBody>
      </p:sp>
    </p:spTree>
    <p:extLst>
      <p:ext uri="{BB962C8B-B14F-4D97-AF65-F5344CB8AC3E}">
        <p14:creationId xmlns:p14="http://schemas.microsoft.com/office/powerpoint/2010/main" val="2165336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2082" y="3416279"/>
            <a:ext cx="8596668" cy="1320800"/>
          </a:xfrm>
        </p:spPr>
        <p:txBody>
          <a:bodyPr/>
          <a:lstStyle/>
          <a:p>
            <a:r>
              <a:rPr lang="en-US" dirty="0"/>
              <a:t>Thank You!</a:t>
            </a:r>
          </a:p>
        </p:txBody>
      </p:sp>
    </p:spTree>
    <p:extLst>
      <p:ext uri="{BB962C8B-B14F-4D97-AF65-F5344CB8AC3E}">
        <p14:creationId xmlns:p14="http://schemas.microsoft.com/office/powerpoint/2010/main" val="3409202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 y="13252"/>
            <a:ext cx="12192001" cy="6843966"/>
          </a:xfrm>
        </p:spPr>
      </p:pic>
    </p:spTree>
    <p:extLst>
      <p:ext uri="{BB962C8B-B14F-4D97-AF65-F5344CB8AC3E}">
        <p14:creationId xmlns:p14="http://schemas.microsoft.com/office/powerpoint/2010/main" val="1768831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lank-world-map.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69872"/>
            <a:ext cx="12192000" cy="5688128"/>
          </a:xfrm>
          <a:prstGeom prst="rect">
            <a:avLst/>
          </a:prstGeom>
        </p:spPr>
      </p:pic>
      <p:sp>
        <p:nvSpPr>
          <p:cNvPr id="39" name="Rectangle 38"/>
          <p:cNvSpPr/>
          <p:nvPr/>
        </p:nvSpPr>
        <p:spPr>
          <a:xfrm>
            <a:off x="2" y="1169872"/>
            <a:ext cx="12191999" cy="654755"/>
          </a:xfrm>
          <a:prstGeom prst="rect">
            <a:avLst/>
          </a:prstGeom>
          <a:solidFill>
            <a:schemeClr val="accent6">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accent1">
                  <a:lumMod val="40000"/>
                  <a:lumOff val="60000"/>
                </a:schemeClr>
              </a:solidFill>
            </a:endParaRPr>
          </a:p>
        </p:txBody>
      </p:sp>
      <p:sp>
        <p:nvSpPr>
          <p:cNvPr id="2" name="Title 1"/>
          <p:cNvSpPr>
            <a:spLocks noGrp="1"/>
          </p:cNvSpPr>
          <p:nvPr>
            <p:ph type="title"/>
          </p:nvPr>
        </p:nvSpPr>
        <p:spPr>
          <a:xfrm>
            <a:off x="948622" y="290621"/>
            <a:ext cx="8596668" cy="1320800"/>
          </a:xfrm>
        </p:spPr>
        <p:txBody>
          <a:bodyPr>
            <a:normAutofit/>
          </a:bodyPr>
          <a:lstStyle/>
          <a:p>
            <a:r>
              <a:rPr lang="en-US" dirty="0"/>
              <a:t>The Expanding Cyber Threat Motive</a:t>
            </a:r>
          </a:p>
        </p:txBody>
      </p:sp>
      <p:sp>
        <p:nvSpPr>
          <p:cNvPr id="3" name="TextBox 2"/>
          <p:cNvSpPr txBox="1"/>
          <p:nvPr/>
        </p:nvSpPr>
        <p:spPr>
          <a:xfrm>
            <a:off x="785021" y="1184311"/>
            <a:ext cx="2639920" cy="625877"/>
          </a:xfrm>
          <a:prstGeom prst="rect">
            <a:avLst/>
          </a:prstGeom>
          <a:noFill/>
          <a:effectLst/>
        </p:spPr>
        <p:txBody>
          <a:bodyPr wrap="square" rtlCol="0" anchor="ctr">
            <a:spAutoFit/>
          </a:bodyPr>
          <a:lstStyle/>
          <a:p>
            <a:pPr algn="ctr"/>
            <a:r>
              <a:rPr lang="en-US" sz="3467" b="1" dirty="0">
                <a:solidFill>
                  <a:schemeClr val="bg1"/>
                </a:solidFill>
              </a:rPr>
              <a:t>Political</a:t>
            </a:r>
          </a:p>
        </p:txBody>
      </p:sp>
      <p:sp>
        <p:nvSpPr>
          <p:cNvPr id="26" name="TextBox 25"/>
          <p:cNvSpPr txBox="1"/>
          <p:nvPr/>
        </p:nvSpPr>
        <p:spPr>
          <a:xfrm>
            <a:off x="4782560" y="1184311"/>
            <a:ext cx="2639920" cy="625877"/>
          </a:xfrm>
          <a:prstGeom prst="rect">
            <a:avLst/>
          </a:prstGeom>
          <a:noFill/>
          <a:effectLst/>
        </p:spPr>
        <p:txBody>
          <a:bodyPr wrap="square" rtlCol="0" anchor="ctr">
            <a:spAutoFit/>
          </a:bodyPr>
          <a:lstStyle/>
          <a:p>
            <a:pPr algn="ctr"/>
            <a:r>
              <a:rPr lang="en-US" sz="3467" b="1" dirty="0">
                <a:solidFill>
                  <a:schemeClr val="bg1"/>
                </a:solidFill>
              </a:rPr>
              <a:t>Ideological</a:t>
            </a:r>
          </a:p>
        </p:txBody>
      </p:sp>
      <p:sp>
        <p:nvSpPr>
          <p:cNvPr id="27" name="TextBox 26"/>
          <p:cNvSpPr txBox="1"/>
          <p:nvPr/>
        </p:nvSpPr>
        <p:spPr>
          <a:xfrm>
            <a:off x="8945676" y="1184311"/>
            <a:ext cx="2639920" cy="625877"/>
          </a:xfrm>
          <a:prstGeom prst="rect">
            <a:avLst/>
          </a:prstGeom>
          <a:noFill/>
          <a:effectLst/>
        </p:spPr>
        <p:txBody>
          <a:bodyPr wrap="square" rtlCol="0" anchor="ctr">
            <a:spAutoFit/>
          </a:bodyPr>
          <a:lstStyle/>
          <a:p>
            <a:pPr algn="ctr"/>
            <a:r>
              <a:rPr lang="en-US" sz="3467" b="1" dirty="0">
                <a:solidFill>
                  <a:schemeClr val="bg1"/>
                </a:solidFill>
              </a:rPr>
              <a:t>Criminal</a:t>
            </a:r>
          </a:p>
        </p:txBody>
      </p:sp>
      <p:grpSp>
        <p:nvGrpSpPr>
          <p:cNvPr id="56" name="Group 55"/>
          <p:cNvGrpSpPr/>
          <p:nvPr/>
        </p:nvGrpSpPr>
        <p:grpSpPr>
          <a:xfrm>
            <a:off x="4975069" y="2455380"/>
            <a:ext cx="2719852" cy="3620601"/>
            <a:chOff x="4668309" y="1653349"/>
            <a:chExt cx="2039889" cy="2715451"/>
          </a:xfrm>
          <a:effectLst>
            <a:outerShdw blurRad="50800" dist="38100" dir="5400000" algn="t" rotWithShape="0">
              <a:prstClr val="black">
                <a:alpha val="40000"/>
              </a:prstClr>
            </a:outerShdw>
          </a:effectLst>
        </p:grpSpPr>
        <p:pic>
          <p:nvPicPr>
            <p:cNvPr id="54" name="Picture 53" descr="ISIS_Twitter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8309" y="1653349"/>
              <a:ext cx="1529291" cy="1278103"/>
            </a:xfrm>
            <a:prstGeom prst="rect">
              <a:avLst/>
            </a:prstGeom>
          </p:spPr>
        </p:pic>
        <p:pic>
          <p:nvPicPr>
            <p:cNvPr id="53" name="Picture 52" descr="Ann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9434" y="2305474"/>
              <a:ext cx="1218764" cy="1209014"/>
            </a:xfrm>
            <a:prstGeom prst="rect">
              <a:avLst/>
            </a:prstGeom>
          </p:spPr>
        </p:pic>
        <p:pic>
          <p:nvPicPr>
            <p:cNvPr id="55" name="Picture 54" descr="Anonymous-Guy-Fawkes-T-Shirt.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0950" y="3293533"/>
              <a:ext cx="1075267" cy="1075267"/>
            </a:xfrm>
            <a:prstGeom prst="rect">
              <a:avLst/>
            </a:prstGeom>
          </p:spPr>
        </p:pic>
      </p:grpSp>
      <p:grpSp>
        <p:nvGrpSpPr>
          <p:cNvPr id="6" name="Group 5"/>
          <p:cNvGrpSpPr/>
          <p:nvPr/>
        </p:nvGrpSpPr>
        <p:grpSpPr>
          <a:xfrm>
            <a:off x="9148339" y="2513208"/>
            <a:ext cx="2154725" cy="3531449"/>
            <a:chOff x="7140776" y="1712689"/>
            <a:chExt cx="1616044" cy="2648587"/>
          </a:xfrm>
          <a:effectLst>
            <a:outerShdw blurRad="50800" dist="38100" dir="5400000" algn="t" rotWithShape="0">
              <a:prstClr val="black">
                <a:alpha val="40000"/>
              </a:prstClr>
            </a:outerShdw>
          </a:effectLst>
        </p:grpSpPr>
        <p:pic>
          <p:nvPicPr>
            <p:cNvPr id="57" name="Picture 56" descr="10917822_1608839446003006_825294154024373426_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2659" y="1712689"/>
              <a:ext cx="852984" cy="852984"/>
            </a:xfrm>
            <a:prstGeom prst="rect">
              <a:avLst/>
            </a:prstGeom>
          </p:spPr>
        </p:pic>
        <p:pic>
          <p:nvPicPr>
            <p:cNvPr id="58" name="Picture 57" descr="Untitle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90005" y="2376667"/>
              <a:ext cx="1166815" cy="1020963"/>
            </a:xfrm>
            <a:prstGeom prst="rect">
              <a:avLst/>
            </a:prstGeom>
          </p:spPr>
        </p:pic>
        <p:pic>
          <p:nvPicPr>
            <p:cNvPr id="5" name="Picture 4" descr="russian-prison-tattoo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40776" y="3209669"/>
              <a:ext cx="871138" cy="1151607"/>
            </a:xfrm>
            <a:prstGeom prst="rect">
              <a:avLst/>
            </a:prstGeom>
            <a:ln w="12700">
              <a:solidFill>
                <a:schemeClr val="tx1">
                  <a:lumMod val="50000"/>
                  <a:lumOff val="50000"/>
                </a:schemeClr>
              </a:solidFill>
            </a:ln>
          </p:spPr>
        </p:pic>
      </p:grpSp>
      <p:grpSp>
        <p:nvGrpSpPr>
          <p:cNvPr id="10" name="Group 9"/>
          <p:cNvGrpSpPr/>
          <p:nvPr/>
        </p:nvGrpSpPr>
        <p:grpSpPr>
          <a:xfrm>
            <a:off x="762655" y="2400166"/>
            <a:ext cx="2869613" cy="3757532"/>
            <a:chOff x="502631" y="1689854"/>
            <a:chExt cx="2152210" cy="2818149"/>
          </a:xfrm>
          <a:effectLst>
            <a:outerShdw blurRad="50800" dist="38100" dir="5400000" algn="t" rotWithShape="0">
              <a:prstClr val="black">
                <a:alpha val="40000"/>
              </a:prstClr>
            </a:outerShdw>
          </a:effectLst>
        </p:grpSpPr>
        <p:pic>
          <p:nvPicPr>
            <p:cNvPr id="35" name="Picture 34" descr="china-flag.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1067882" y="2626455"/>
              <a:ext cx="1908337" cy="1265580"/>
            </a:xfrm>
            <a:prstGeom prst="rect">
              <a:avLst/>
            </a:prstGeom>
            <a:effectLst/>
          </p:spPr>
        </p:pic>
        <p:pic>
          <p:nvPicPr>
            <p:cNvPr id="34" name="Picture 33" descr="Flag_of_North_Korea.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5400000">
              <a:off x="-74859" y="2267344"/>
              <a:ext cx="2310645" cy="1155666"/>
            </a:xfrm>
            <a:prstGeom prst="rect">
              <a:avLst/>
            </a:prstGeom>
            <a:effectLst/>
          </p:spPr>
        </p:pic>
        <p:pic>
          <p:nvPicPr>
            <p:cNvPr id="7" name="Picture 6"/>
            <p:cNvPicPr>
              <a:picLocks noChangeAspect="1"/>
            </p:cNvPicPr>
            <p:nvPr/>
          </p:nvPicPr>
          <p:blipFill rotWithShape="1">
            <a:blip r:embed="rId12">
              <a:extLst>
                <a:ext uri="{28A0092B-C50C-407E-A947-70E740481C1C}">
                  <a14:useLocalDpi xmlns:a14="http://schemas.microsoft.com/office/drawing/2010/main" val="0"/>
                </a:ext>
              </a:extLst>
            </a:blip>
            <a:srcRect t="1740" b="2259"/>
            <a:stretch/>
          </p:blipFill>
          <p:spPr>
            <a:xfrm>
              <a:off x="642106" y="3304730"/>
              <a:ext cx="1880114" cy="1203273"/>
            </a:xfrm>
            <a:prstGeom prst="rect">
              <a:avLst/>
            </a:prstGeom>
            <a:effectLst/>
          </p:spPr>
        </p:pic>
      </p:grpSp>
    </p:spTree>
    <p:extLst>
      <p:ext uri="{BB962C8B-B14F-4D97-AF65-F5344CB8AC3E}">
        <p14:creationId xmlns:p14="http://schemas.microsoft.com/office/powerpoint/2010/main" val="193905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dissolv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547446" y="-4672"/>
            <a:ext cx="9115190" cy="6862672"/>
          </a:xfrm>
        </p:spPr>
      </p:pic>
    </p:spTree>
    <p:extLst>
      <p:ext uri="{BB962C8B-B14F-4D97-AF65-F5344CB8AC3E}">
        <p14:creationId xmlns:p14="http://schemas.microsoft.com/office/powerpoint/2010/main" val="1925129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artner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2174" y="2872993"/>
            <a:ext cx="4204989" cy="956634"/>
          </a:xfrm>
          <a:prstGeom prst="rect">
            <a:avLst/>
          </a:prstGeom>
        </p:spPr>
      </p:pic>
      <p:sp>
        <p:nvSpPr>
          <p:cNvPr id="5" name="Content Placeholder 4"/>
          <p:cNvSpPr>
            <a:spLocks noGrp="1"/>
          </p:cNvSpPr>
          <p:nvPr>
            <p:ph idx="1"/>
          </p:nvPr>
        </p:nvSpPr>
        <p:spPr>
          <a:xfrm>
            <a:off x="677334" y="2160589"/>
            <a:ext cx="4954840" cy="3749323"/>
          </a:xfrm>
        </p:spPr>
        <p:txBody>
          <a:bodyPr>
            <a:normAutofit/>
          </a:bodyPr>
          <a:lstStyle/>
          <a:p>
            <a:pPr marL="0" indent="0">
              <a:buNone/>
            </a:pPr>
            <a:r>
              <a:rPr lang="en-US" sz="2000" dirty="0"/>
              <a:t>“By 2020, 60% of enterprise information security budgets will be allocated for rapid detection and response approaches up from less than 10% in 2013.”</a:t>
            </a:r>
          </a:p>
          <a:p>
            <a:pPr marL="0" indent="0">
              <a:buNone/>
            </a:pPr>
            <a:br>
              <a:rPr lang="en-US" dirty="0"/>
            </a:br>
            <a:r>
              <a:rPr lang="en-US" dirty="0"/>
              <a:t>						- </a:t>
            </a:r>
            <a:r>
              <a:rPr lang="en-US" i="1" dirty="0"/>
              <a:t>Neil MacDonald,</a:t>
            </a:r>
            <a:endParaRPr lang="en-US" dirty="0"/>
          </a:p>
          <a:p>
            <a:endParaRPr lang="en-US" dirty="0"/>
          </a:p>
        </p:txBody>
      </p:sp>
    </p:spTree>
    <p:extLst>
      <p:ext uri="{BB962C8B-B14F-4D97-AF65-F5344CB8AC3E}">
        <p14:creationId xmlns:p14="http://schemas.microsoft.com/office/powerpoint/2010/main" val="1230049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Exploit examples</a:t>
            </a:r>
          </a:p>
        </p:txBody>
      </p:sp>
      <p:pic>
        <p:nvPicPr>
          <p:cNvPr id="4" name="Content Placeholder 3"/>
          <p:cNvPicPr>
            <a:picLocks noGrp="1" noChangeAspect="1"/>
          </p:cNvPicPr>
          <p:nvPr>
            <p:ph idx="1"/>
          </p:nvPr>
        </p:nvPicPr>
        <p:blipFill>
          <a:blip r:embed="rId3"/>
          <a:stretch>
            <a:fillRect/>
          </a:stretch>
        </p:blipFill>
        <p:spPr>
          <a:xfrm>
            <a:off x="1922022" y="2489981"/>
            <a:ext cx="6107291" cy="3193721"/>
          </a:xfrm>
        </p:spPr>
      </p:pic>
    </p:spTree>
    <p:extLst>
      <p:ext uri="{BB962C8B-B14F-4D97-AF65-F5344CB8AC3E}">
        <p14:creationId xmlns:p14="http://schemas.microsoft.com/office/powerpoint/2010/main" val="1257336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Solutions</a:t>
            </a:r>
          </a:p>
        </p:txBody>
      </p:sp>
      <p:sp>
        <p:nvSpPr>
          <p:cNvPr id="3" name="Content Placeholder 2"/>
          <p:cNvSpPr>
            <a:spLocks noGrp="1"/>
          </p:cNvSpPr>
          <p:nvPr>
            <p:ph idx="1"/>
          </p:nvPr>
        </p:nvSpPr>
        <p:spPr/>
        <p:txBody>
          <a:bodyPr/>
          <a:lstStyle/>
          <a:p>
            <a:r>
              <a:rPr lang="en-US" dirty="0"/>
              <a:t>There are many threat detection solutions present in the market.</a:t>
            </a:r>
          </a:p>
          <a:p>
            <a:r>
              <a:rPr lang="en-US" dirty="0"/>
              <a:t>Naming some DLP solutions, Supervised learning for threat detection using Stream Mining, etc.</a:t>
            </a:r>
          </a:p>
        </p:txBody>
      </p:sp>
    </p:spTree>
    <p:extLst>
      <p:ext uri="{BB962C8B-B14F-4D97-AF65-F5344CB8AC3E}">
        <p14:creationId xmlns:p14="http://schemas.microsoft.com/office/powerpoint/2010/main" val="481533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Idea</a:t>
            </a:r>
          </a:p>
        </p:txBody>
      </p:sp>
      <p:sp>
        <p:nvSpPr>
          <p:cNvPr id="3" name="Content Placeholder 2"/>
          <p:cNvSpPr>
            <a:spLocks noGrp="1"/>
          </p:cNvSpPr>
          <p:nvPr>
            <p:ph idx="1"/>
          </p:nvPr>
        </p:nvSpPr>
        <p:spPr/>
        <p:txBody>
          <a:bodyPr>
            <a:normAutofit lnSpcReduction="10000"/>
          </a:bodyPr>
          <a:lstStyle/>
          <a:p>
            <a:r>
              <a:rPr lang="en-US" dirty="0"/>
              <a:t>Create an operational system for obtaining information from Darknet for identifying emerging threats</a:t>
            </a:r>
          </a:p>
          <a:p>
            <a:r>
              <a:rPr lang="en-US" dirty="0"/>
              <a:t>Collect information from hacker forum discussions and marketplaces offering products and services focusing on malicious activities</a:t>
            </a:r>
          </a:p>
          <a:p>
            <a:pPr lvl="1"/>
            <a:r>
              <a:rPr lang="en-US" dirty="0" err="1"/>
              <a:t>Eg</a:t>
            </a:r>
            <a:r>
              <a:rPr lang="en-US" dirty="0"/>
              <a:t>: </a:t>
            </a:r>
            <a:r>
              <a:rPr lang="en-US" dirty="0" err="1"/>
              <a:t>AlphaBay</a:t>
            </a:r>
            <a:r>
              <a:rPr lang="en-US" dirty="0"/>
              <a:t>, Amazon Dark, </a:t>
            </a:r>
            <a:r>
              <a:rPr lang="en-US" dirty="0" err="1"/>
              <a:t>Anarchia</a:t>
            </a:r>
            <a:r>
              <a:rPr lang="en-US" dirty="0"/>
              <a:t>, Cannabis Road</a:t>
            </a:r>
          </a:p>
          <a:p>
            <a:r>
              <a:rPr lang="en-US" dirty="0"/>
              <a:t>Crawl pages, parse them and classify to different possible classes/categories. </a:t>
            </a:r>
          </a:p>
          <a:p>
            <a:r>
              <a:rPr lang="en-US" dirty="0"/>
              <a:t>This provides a significant service for automatic classification of internet Big Data and Classify each of them into different threat categories. </a:t>
            </a:r>
          </a:p>
          <a:p>
            <a:r>
              <a:rPr lang="en-US" dirty="0"/>
              <a:t>This system fluctuates in accuracy for classification on the web pages from 40% - 92.7%. Further with the help of sentiment analysis and threat seriousness we can further classify each page to relevant and irrelevant threats.</a:t>
            </a:r>
          </a:p>
          <a:p>
            <a:endParaRPr lang="en-US" dirty="0"/>
          </a:p>
          <a:p>
            <a:endParaRPr lang="en-US" dirty="0"/>
          </a:p>
          <a:p>
            <a:endParaRPr lang="en-US" dirty="0"/>
          </a:p>
        </p:txBody>
      </p:sp>
    </p:spTree>
    <p:extLst>
      <p:ext uri="{BB962C8B-B14F-4D97-AF65-F5344CB8AC3E}">
        <p14:creationId xmlns:p14="http://schemas.microsoft.com/office/powerpoint/2010/main" val="3382562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2419642" y="0"/>
            <a:ext cx="5500469" cy="7025810"/>
          </a:xfrm>
        </p:spPr>
      </p:pic>
    </p:spTree>
    <p:extLst>
      <p:ext uri="{BB962C8B-B14F-4D97-AF65-F5344CB8AC3E}">
        <p14:creationId xmlns:p14="http://schemas.microsoft.com/office/powerpoint/2010/main" val="241180056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2056</TotalTime>
  <Words>1217</Words>
  <Application>Microsoft Office PowerPoint</Application>
  <PresentationFormat>Widescreen</PresentationFormat>
  <Paragraphs>111</Paragraphs>
  <Slides>29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Trebuchet MS</vt:lpstr>
      <vt:lpstr>Wingdings 3</vt:lpstr>
      <vt:lpstr>Facet</vt:lpstr>
      <vt:lpstr>Darknet Mining for Threat Detection</vt:lpstr>
      <vt:lpstr>Problem Statement</vt:lpstr>
      <vt:lpstr>The Expanding Cyber Threat Motive</vt:lpstr>
      <vt:lpstr>PowerPoint Presentation</vt:lpstr>
      <vt:lpstr>PowerPoint Presentation</vt:lpstr>
      <vt:lpstr>Exploit examples</vt:lpstr>
      <vt:lpstr>Existing Solutions</vt:lpstr>
      <vt:lpstr>The Idea</vt:lpstr>
      <vt:lpstr>PowerPoint Presentation</vt:lpstr>
      <vt:lpstr>Darknet Market Share</vt:lpstr>
      <vt:lpstr>Markets:  </vt:lpstr>
      <vt:lpstr>Forums:</vt:lpstr>
      <vt:lpstr>PowerPoint Presentation</vt:lpstr>
      <vt:lpstr>PowerPoint Presentation</vt:lpstr>
      <vt:lpstr>Darknet Dataset:  </vt:lpstr>
      <vt:lpstr>Naïve Bayes</vt:lpstr>
      <vt:lpstr>Naïve Bayes : Example</vt:lpstr>
      <vt:lpstr>SYSTEM OVERVIEW</vt:lpstr>
      <vt:lpstr>System  Architecture Modules</vt:lpstr>
      <vt:lpstr>Steps for Classification : </vt:lpstr>
      <vt:lpstr>Screenshot : Output</vt:lpstr>
      <vt:lpstr>Test Statistics on top 3 TOR Sites</vt:lpstr>
      <vt:lpstr>Conclusion</vt:lpstr>
      <vt:lpstr>Problems faced</vt:lpstr>
      <vt:lpstr>Future Prospects</vt:lpstr>
      <vt:lpstr>Reference:</vt:lpstr>
      <vt:lpstr>More References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Tech Store</dc:title>
  <dc:creator>Johns, Alwin</dc:creator>
  <cp:lastModifiedBy>Liquid</cp:lastModifiedBy>
  <cp:revision>145</cp:revision>
  <dcterms:created xsi:type="dcterms:W3CDTF">2016-12-04T19:51:23Z</dcterms:created>
  <dcterms:modified xsi:type="dcterms:W3CDTF">2017-04-16T17:07:35Z</dcterms:modified>
</cp:coreProperties>
</file>